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4" r:id="rId9"/>
    <p:sldId id="267" r:id="rId10"/>
    <p:sldId id="268" r:id="rId11"/>
    <p:sldId id="269" r:id="rId12"/>
    <p:sldId id="270" r:id="rId13"/>
    <p:sldId id="271" r:id="rId14"/>
    <p:sldId id="272" r:id="rId15"/>
    <p:sldId id="266" r:id="rId16"/>
    <p:sldId id="273"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5" d="100"/>
          <a:sy n="85" d="100"/>
        </p:scale>
        <p:origin x="1378"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FBF60ECE-51C7-4B5D-9881-3425B39D79A0}" type="datetimeFigureOut">
              <a:rPr lang="en-CA" smtClean="0"/>
              <a:t>2020-09-14</a:t>
            </a:fld>
            <a:endParaRPr lang="en-CA"/>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CA"/>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06744519-E955-487D-B4D5-7EEDF78AC7AB}" type="slidenum">
              <a:rPr lang="en-CA" smtClean="0"/>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BF60ECE-51C7-4B5D-9881-3425B39D79A0}" type="datetimeFigureOut">
              <a:rPr lang="en-CA" smtClean="0"/>
              <a:t>2020-09-14</a:t>
            </a:fld>
            <a:endParaRPr lang="en-CA"/>
          </a:p>
        </p:txBody>
      </p:sp>
      <p:sp>
        <p:nvSpPr>
          <p:cNvPr id="5" name="Footer Placeholder 4"/>
          <p:cNvSpPr>
            <a:spLocks noGrp="1"/>
          </p:cNvSpPr>
          <p:nvPr>
            <p:ph type="ftr" sz="quarter" idx="11"/>
          </p:nvPr>
        </p:nvSpPr>
        <p:spPr/>
        <p:txBody>
          <a:bodyPr/>
          <a:lstStyle>
            <a:extLst/>
          </a:lstStyle>
          <a:p>
            <a:endParaRPr lang="en-CA"/>
          </a:p>
        </p:txBody>
      </p:sp>
      <p:sp>
        <p:nvSpPr>
          <p:cNvPr id="6" name="Slide Number Placeholder 5"/>
          <p:cNvSpPr>
            <a:spLocks noGrp="1"/>
          </p:cNvSpPr>
          <p:nvPr>
            <p:ph type="sldNum" sz="quarter" idx="12"/>
          </p:nvPr>
        </p:nvSpPr>
        <p:spPr/>
        <p:txBody>
          <a:bodyPr/>
          <a:lstStyle>
            <a:extLst/>
          </a:lstStyle>
          <a:p>
            <a:fld id="{06744519-E955-487D-B4D5-7EEDF78AC7AB}" type="slidenum">
              <a:rPr lang="en-CA" smtClean="0"/>
              <a:t>‹#›</a:t>
            </a:fld>
            <a:endParaRPr lang="en-CA"/>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FBF60ECE-51C7-4B5D-9881-3425B39D79A0}" type="datetimeFigureOut">
              <a:rPr lang="en-CA" smtClean="0"/>
              <a:t>2020-09-14</a:t>
            </a:fld>
            <a:endParaRPr lang="en-CA"/>
          </a:p>
        </p:txBody>
      </p:sp>
      <p:sp>
        <p:nvSpPr>
          <p:cNvPr id="5" name="Footer Placeholder 4"/>
          <p:cNvSpPr>
            <a:spLocks noGrp="1"/>
          </p:cNvSpPr>
          <p:nvPr>
            <p:ph type="ftr" sz="quarter" idx="11"/>
          </p:nvPr>
        </p:nvSpPr>
        <p:spPr/>
        <p:txBody>
          <a:bodyPr/>
          <a:lstStyle>
            <a:extLst/>
          </a:lstStyle>
          <a:p>
            <a:endParaRPr lang="en-CA"/>
          </a:p>
        </p:txBody>
      </p:sp>
      <p:sp>
        <p:nvSpPr>
          <p:cNvPr id="6" name="Slide Number Placeholder 5"/>
          <p:cNvSpPr>
            <a:spLocks noGrp="1"/>
          </p:cNvSpPr>
          <p:nvPr>
            <p:ph type="sldNum" sz="quarter" idx="12"/>
          </p:nvPr>
        </p:nvSpPr>
        <p:spPr/>
        <p:txBody>
          <a:bodyPr/>
          <a:lstStyle>
            <a:extLst/>
          </a:lstStyle>
          <a:p>
            <a:fld id="{06744519-E955-487D-B4D5-7EEDF78AC7AB}" type="slidenum">
              <a:rPr lang="en-CA" smtClean="0"/>
              <a:t>‹#›</a:t>
            </a:fld>
            <a:endParaRPr lang="en-CA"/>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FBF60ECE-51C7-4B5D-9881-3425B39D79A0}" type="datetimeFigureOut">
              <a:rPr lang="en-CA" smtClean="0"/>
              <a:t>2020-09-14</a:t>
            </a:fld>
            <a:endParaRPr lang="en-CA"/>
          </a:p>
        </p:txBody>
      </p:sp>
      <p:sp>
        <p:nvSpPr>
          <p:cNvPr id="6" name="Footer Placeholder 5"/>
          <p:cNvSpPr>
            <a:spLocks noGrp="1"/>
          </p:cNvSpPr>
          <p:nvPr>
            <p:ph type="ftr" sz="quarter" idx="11"/>
          </p:nvPr>
        </p:nvSpPr>
        <p:spPr/>
        <p:txBody>
          <a:bodyPr/>
          <a:lstStyle>
            <a:extLst/>
          </a:lstStyle>
          <a:p>
            <a:endParaRPr lang="en-CA"/>
          </a:p>
        </p:txBody>
      </p:sp>
      <p:sp>
        <p:nvSpPr>
          <p:cNvPr id="7" name="Slide Number Placeholder 6"/>
          <p:cNvSpPr>
            <a:spLocks noGrp="1"/>
          </p:cNvSpPr>
          <p:nvPr>
            <p:ph type="sldNum" sz="quarter" idx="12"/>
          </p:nvPr>
        </p:nvSpPr>
        <p:spPr/>
        <p:txBody>
          <a:bodyPr/>
          <a:lstStyle>
            <a:extLst/>
          </a:lstStyle>
          <a:p>
            <a:fld id="{06744519-E955-487D-B4D5-7EEDF78AC7AB}" type="slidenum">
              <a:rPr lang="en-CA" smtClean="0"/>
              <a:t>‹#›</a:t>
            </a:fld>
            <a:endParaRPr lang="en-CA"/>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FBF60ECE-51C7-4B5D-9881-3425B39D79A0}" type="datetimeFigureOut">
              <a:rPr lang="en-CA" smtClean="0"/>
              <a:t>2020-09-14</a:t>
            </a:fld>
            <a:endParaRPr lang="en-CA"/>
          </a:p>
        </p:txBody>
      </p:sp>
      <p:sp>
        <p:nvSpPr>
          <p:cNvPr id="8" name="Footer Placeholder 7"/>
          <p:cNvSpPr>
            <a:spLocks noGrp="1"/>
          </p:cNvSpPr>
          <p:nvPr>
            <p:ph type="ftr" sz="quarter" idx="11"/>
          </p:nvPr>
        </p:nvSpPr>
        <p:spPr/>
        <p:txBody>
          <a:bodyPr/>
          <a:lstStyle>
            <a:extLst/>
          </a:lstStyle>
          <a:p>
            <a:endParaRPr lang="en-CA"/>
          </a:p>
        </p:txBody>
      </p:sp>
      <p:sp>
        <p:nvSpPr>
          <p:cNvPr id="9" name="Slide Number Placeholder 8"/>
          <p:cNvSpPr>
            <a:spLocks noGrp="1"/>
          </p:cNvSpPr>
          <p:nvPr>
            <p:ph type="sldNum" sz="quarter" idx="12"/>
          </p:nvPr>
        </p:nvSpPr>
        <p:spPr/>
        <p:txBody>
          <a:bodyPr/>
          <a:lstStyle>
            <a:extLst/>
          </a:lstStyle>
          <a:p>
            <a:fld id="{06744519-E955-487D-B4D5-7EEDF78AC7AB}" type="slidenum">
              <a:rPr lang="en-CA" smtClean="0"/>
              <a:t>‹#›</a:t>
            </a:fld>
            <a:endParaRPr lang="en-CA"/>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FBF60ECE-51C7-4B5D-9881-3425B39D79A0}" type="datetimeFigureOut">
              <a:rPr lang="en-CA" smtClean="0"/>
              <a:t>2020-09-14</a:t>
            </a:fld>
            <a:endParaRPr lang="en-CA"/>
          </a:p>
        </p:txBody>
      </p:sp>
      <p:sp>
        <p:nvSpPr>
          <p:cNvPr id="4" name="Footer Placeholder 3"/>
          <p:cNvSpPr>
            <a:spLocks noGrp="1"/>
          </p:cNvSpPr>
          <p:nvPr>
            <p:ph type="ftr" sz="quarter" idx="11"/>
          </p:nvPr>
        </p:nvSpPr>
        <p:spPr/>
        <p:txBody>
          <a:bodyPr/>
          <a:lstStyle>
            <a:extLst/>
          </a:lstStyle>
          <a:p>
            <a:endParaRPr lang="en-CA"/>
          </a:p>
        </p:txBody>
      </p:sp>
      <p:sp>
        <p:nvSpPr>
          <p:cNvPr id="5" name="Slide Number Placeholder 4"/>
          <p:cNvSpPr>
            <a:spLocks noGrp="1"/>
          </p:cNvSpPr>
          <p:nvPr>
            <p:ph type="sldNum" sz="quarter" idx="12"/>
          </p:nvPr>
        </p:nvSpPr>
        <p:spPr/>
        <p:txBody>
          <a:bodyPr/>
          <a:lstStyle>
            <a:extLst/>
          </a:lstStyle>
          <a:p>
            <a:fld id="{06744519-E955-487D-B4D5-7EEDF78AC7AB}" type="slidenum">
              <a:rPr lang="en-CA" smtClean="0"/>
              <a:t>‹#›</a:t>
            </a:fld>
            <a:endParaRPr lang="en-CA"/>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FBF60ECE-51C7-4B5D-9881-3425B39D79A0}" type="datetimeFigureOut">
              <a:rPr lang="en-CA" smtClean="0"/>
              <a:t>2020-09-14</a:t>
            </a:fld>
            <a:endParaRPr lang="en-CA"/>
          </a:p>
        </p:txBody>
      </p:sp>
      <p:sp>
        <p:nvSpPr>
          <p:cNvPr id="3" name="Footer Placeholder 2"/>
          <p:cNvSpPr>
            <a:spLocks noGrp="1"/>
          </p:cNvSpPr>
          <p:nvPr>
            <p:ph type="ftr" sz="quarter" idx="11"/>
          </p:nvPr>
        </p:nvSpPr>
        <p:spPr/>
        <p:txBody>
          <a:bodyPr/>
          <a:lstStyle>
            <a:extLst/>
          </a:lstStyle>
          <a:p>
            <a:endParaRPr lang="en-CA"/>
          </a:p>
        </p:txBody>
      </p:sp>
      <p:sp>
        <p:nvSpPr>
          <p:cNvPr id="4" name="Slide Number Placeholder 3"/>
          <p:cNvSpPr>
            <a:spLocks noGrp="1"/>
          </p:cNvSpPr>
          <p:nvPr>
            <p:ph type="sldNum" sz="quarter" idx="12"/>
          </p:nvPr>
        </p:nvSpPr>
        <p:spPr/>
        <p:txBody>
          <a:bodyPr/>
          <a:lstStyle>
            <a:extLst/>
          </a:lstStyle>
          <a:p>
            <a:fld id="{06744519-E955-487D-B4D5-7EEDF78AC7AB}" type="slidenum">
              <a:rPr lang="en-CA" smtClean="0"/>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FBF60ECE-51C7-4B5D-9881-3425B39D79A0}" type="datetimeFigureOut">
              <a:rPr lang="en-CA" smtClean="0"/>
              <a:t>2020-09-14</a:t>
            </a:fld>
            <a:endParaRPr lang="en-CA"/>
          </a:p>
        </p:txBody>
      </p:sp>
      <p:sp>
        <p:nvSpPr>
          <p:cNvPr id="6" name="Footer Placeholder 5"/>
          <p:cNvSpPr>
            <a:spLocks noGrp="1"/>
          </p:cNvSpPr>
          <p:nvPr>
            <p:ph type="ftr" sz="quarter" idx="11"/>
          </p:nvPr>
        </p:nvSpPr>
        <p:spPr/>
        <p:txBody>
          <a:bodyPr/>
          <a:lstStyle>
            <a:extLst/>
          </a:lstStyle>
          <a:p>
            <a:endParaRPr lang="en-CA"/>
          </a:p>
        </p:txBody>
      </p:sp>
      <p:sp>
        <p:nvSpPr>
          <p:cNvPr id="7" name="Slide Number Placeholder 6"/>
          <p:cNvSpPr>
            <a:spLocks noGrp="1"/>
          </p:cNvSpPr>
          <p:nvPr>
            <p:ph type="sldNum" sz="quarter" idx="12"/>
          </p:nvPr>
        </p:nvSpPr>
        <p:spPr/>
        <p:txBody>
          <a:bodyPr/>
          <a:lstStyle>
            <a:extLst/>
          </a:lstStyle>
          <a:p>
            <a:fld id="{06744519-E955-487D-B4D5-7EEDF78AC7AB}" type="slidenum">
              <a:rPr lang="en-CA" smtClean="0"/>
              <a:t>‹#›</a:t>
            </a:fld>
            <a:endParaRPr lang="en-C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FBF60ECE-51C7-4B5D-9881-3425B39D79A0}" type="datetimeFigureOut">
              <a:rPr lang="en-CA" smtClean="0"/>
              <a:t>2020-09-14</a:t>
            </a:fld>
            <a:endParaRPr lang="en-CA"/>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CA"/>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06744519-E955-487D-B4D5-7EEDF78AC7AB}" type="slidenum">
              <a:rPr lang="en-CA" smtClean="0"/>
              <a:t>‹#›</a:t>
            </a:fld>
            <a:endParaRPr lang="en-CA"/>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BF60ECE-51C7-4B5D-9881-3425B39D79A0}" type="datetimeFigureOut">
              <a:rPr lang="en-CA" smtClean="0"/>
              <a:t>2020-09-14</a:t>
            </a:fld>
            <a:endParaRPr lang="en-CA"/>
          </a:p>
        </p:txBody>
      </p:sp>
      <p:sp>
        <p:nvSpPr>
          <p:cNvPr id="5" name="Footer Placeholder 4"/>
          <p:cNvSpPr>
            <a:spLocks noGrp="1"/>
          </p:cNvSpPr>
          <p:nvPr>
            <p:ph type="ftr" sz="quarter" idx="11"/>
          </p:nvPr>
        </p:nvSpPr>
        <p:spPr/>
        <p:txBody>
          <a:bodyPr/>
          <a:lstStyle>
            <a:extLst/>
          </a:lstStyle>
          <a:p>
            <a:endParaRPr lang="en-CA"/>
          </a:p>
        </p:txBody>
      </p:sp>
      <p:sp>
        <p:nvSpPr>
          <p:cNvPr id="6" name="Slide Number Placeholder 5"/>
          <p:cNvSpPr>
            <a:spLocks noGrp="1"/>
          </p:cNvSpPr>
          <p:nvPr>
            <p:ph type="sldNum" sz="quarter" idx="12"/>
          </p:nvPr>
        </p:nvSpPr>
        <p:spPr/>
        <p:txBody>
          <a:bodyPr/>
          <a:lstStyle>
            <a:extLst/>
          </a:lstStyle>
          <a:p>
            <a:fld id="{06744519-E955-487D-B4D5-7EEDF78AC7AB}" type="slidenum">
              <a:rPr lang="en-CA" smtClean="0"/>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FBF60ECE-51C7-4B5D-9881-3425B39D79A0}" type="datetimeFigureOut">
              <a:rPr lang="en-CA" smtClean="0"/>
              <a:t>2020-09-14</a:t>
            </a:fld>
            <a:endParaRPr lang="en-CA"/>
          </a:p>
        </p:txBody>
      </p:sp>
      <p:sp>
        <p:nvSpPr>
          <p:cNvPr id="5" name="Footer Placeholder 4"/>
          <p:cNvSpPr>
            <a:spLocks noGrp="1"/>
          </p:cNvSpPr>
          <p:nvPr>
            <p:ph type="ftr" sz="quarter" idx="11"/>
          </p:nvPr>
        </p:nvSpPr>
        <p:spPr/>
        <p:txBody>
          <a:bodyPr/>
          <a:lstStyle>
            <a:extLst/>
          </a:lstStyle>
          <a:p>
            <a:endParaRPr lang="en-CA"/>
          </a:p>
        </p:txBody>
      </p:sp>
      <p:sp>
        <p:nvSpPr>
          <p:cNvPr id="6" name="Slide Number Placeholder 5"/>
          <p:cNvSpPr>
            <a:spLocks noGrp="1"/>
          </p:cNvSpPr>
          <p:nvPr>
            <p:ph type="sldNum" sz="quarter" idx="12"/>
          </p:nvPr>
        </p:nvSpPr>
        <p:spPr/>
        <p:txBody>
          <a:bodyPr/>
          <a:lstStyle>
            <a:extLst/>
          </a:lstStyle>
          <a:p>
            <a:fld id="{06744519-E955-487D-B4D5-7EEDF78AC7AB}" type="slidenum">
              <a:rPr lang="en-CA" smtClean="0"/>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FBF60ECE-51C7-4B5D-9881-3425B39D79A0}" type="datetimeFigureOut">
              <a:rPr lang="en-CA" smtClean="0"/>
              <a:t>2020-09-14</a:t>
            </a:fld>
            <a:endParaRPr lang="en-CA"/>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CA"/>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06744519-E955-487D-B4D5-7EEDF78AC7AB}" type="slidenum">
              <a:rPr lang="en-CA" smtClean="0"/>
              <a:t>‹#›</a:t>
            </a:fld>
            <a:endParaRPr lang="en-C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CA" sz="3600" dirty="0" smtClean="0"/>
              <a:t>Canadian Planning Histories</a:t>
            </a:r>
            <a:endParaRPr lang="en-CA" sz="3600" dirty="0"/>
          </a:p>
        </p:txBody>
      </p:sp>
      <p:sp>
        <p:nvSpPr>
          <p:cNvPr id="3" name="Subtitle 2"/>
          <p:cNvSpPr>
            <a:spLocks noGrp="1"/>
          </p:cNvSpPr>
          <p:nvPr>
            <p:ph type="subTitle" idx="1"/>
          </p:nvPr>
        </p:nvSpPr>
        <p:spPr/>
        <p:txBody>
          <a:bodyPr>
            <a:normAutofit/>
          </a:bodyPr>
          <a:lstStyle/>
          <a:p>
            <a:r>
              <a:rPr lang="en-CA" sz="2000" dirty="0" smtClean="0"/>
              <a:t>A Brief Historical Overview of Planning in Canad</a:t>
            </a:r>
            <a:r>
              <a:rPr lang="en-CA" sz="2000" dirty="0"/>
              <a:t>a</a:t>
            </a:r>
          </a:p>
        </p:txBody>
      </p:sp>
    </p:spTree>
    <p:extLst>
      <p:ext uri="{BB962C8B-B14F-4D97-AF65-F5344CB8AC3E}">
        <p14:creationId xmlns:p14="http://schemas.microsoft.com/office/powerpoint/2010/main" val="3300084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CA" dirty="0" smtClean="0"/>
              <a:t>Planning Contexts</a:t>
            </a:r>
          </a:p>
          <a:p>
            <a:r>
              <a:rPr lang="en-CA" dirty="0" smtClean="0"/>
              <a:t>Pre-Professional Planning:</a:t>
            </a:r>
          </a:p>
          <a:p>
            <a:pPr marL="624078" indent="-514350">
              <a:buFont typeface="+mj-lt"/>
              <a:buAutoNum type="arabicPeriod"/>
            </a:pPr>
            <a:r>
              <a:rPr lang="en-CA" dirty="0" smtClean="0"/>
              <a:t>Original Indigenous Communities</a:t>
            </a:r>
          </a:p>
          <a:p>
            <a:pPr marL="624078" indent="-514350">
              <a:buFont typeface="+mj-lt"/>
              <a:buAutoNum type="arabicPeriod"/>
            </a:pPr>
            <a:r>
              <a:rPr lang="en-CA" dirty="0" smtClean="0"/>
              <a:t>European Colonial Settlement</a:t>
            </a:r>
          </a:p>
          <a:p>
            <a:pPr marL="624078" indent="-514350">
              <a:buFont typeface="+mj-lt"/>
              <a:buAutoNum type="arabicPeriod"/>
            </a:pPr>
            <a:r>
              <a:rPr lang="en-CA" dirty="0" smtClean="0"/>
              <a:t>Urban Reform Movements</a:t>
            </a:r>
          </a:p>
          <a:p>
            <a:r>
              <a:rPr lang="en-CA" dirty="0" smtClean="0"/>
              <a:t>Post-Professional Planning:</a:t>
            </a:r>
          </a:p>
          <a:p>
            <a:pPr marL="624078" indent="-514350">
              <a:buFont typeface="+mj-lt"/>
              <a:buAutoNum type="arabicPeriod"/>
            </a:pPr>
            <a:r>
              <a:rPr lang="en-CA" dirty="0" smtClean="0"/>
              <a:t>20</a:t>
            </a:r>
            <a:r>
              <a:rPr lang="en-CA" baseline="30000" dirty="0" smtClean="0"/>
              <a:t>th</a:t>
            </a:r>
            <a:r>
              <a:rPr lang="en-CA" dirty="0" smtClean="0"/>
              <a:t> Century</a:t>
            </a:r>
          </a:p>
          <a:p>
            <a:pPr marL="624078" indent="-514350">
              <a:buFont typeface="+mj-lt"/>
              <a:buAutoNum type="arabicPeriod"/>
            </a:pPr>
            <a:r>
              <a:rPr lang="en-CA" dirty="0" smtClean="0"/>
              <a:t>21</a:t>
            </a:r>
            <a:r>
              <a:rPr lang="en-CA" baseline="30000" dirty="0" smtClean="0"/>
              <a:t>st</a:t>
            </a:r>
            <a:r>
              <a:rPr lang="en-CA" dirty="0" smtClean="0"/>
              <a:t> Century</a:t>
            </a:r>
          </a:p>
          <a:p>
            <a:r>
              <a:rPr lang="en-CA" dirty="0" smtClean="0"/>
              <a:t>Planning </a:t>
            </a:r>
            <a:r>
              <a:rPr lang="en-CA" dirty="0"/>
              <a:t>as a Profession</a:t>
            </a:r>
          </a:p>
          <a:p>
            <a:pPr marL="624078" indent="-514350">
              <a:buFont typeface="+mj-lt"/>
              <a:buAutoNum type="arabicPeriod"/>
            </a:pPr>
            <a:r>
              <a:rPr lang="en-CA" dirty="0"/>
              <a:t>Canadian Institute of Planners (CIP)</a:t>
            </a:r>
          </a:p>
          <a:p>
            <a:pPr marL="624078" indent="-514350">
              <a:buFont typeface="+mj-lt"/>
              <a:buAutoNum type="arabicPeriod"/>
            </a:pPr>
            <a:r>
              <a:rPr lang="en-CA" dirty="0"/>
              <a:t>Ontario Professional Planners Institution (OPPI)</a:t>
            </a:r>
          </a:p>
          <a:p>
            <a:pPr marL="109728" indent="0">
              <a:buNone/>
            </a:pPr>
            <a:endParaRPr lang="en-CA" dirty="0" smtClean="0"/>
          </a:p>
          <a:p>
            <a:pPr marL="624078" indent="-514350">
              <a:buFont typeface="+mj-lt"/>
              <a:buAutoNum type="arabicPeriod"/>
            </a:pPr>
            <a:endParaRPr lang="en-CA" dirty="0" smtClean="0"/>
          </a:p>
          <a:p>
            <a:endParaRPr lang="en-CA" dirty="0"/>
          </a:p>
          <a:p>
            <a:pPr>
              <a:buFont typeface="Arial" panose="020B0604020202020204" pitchFamily="34" charset="0"/>
              <a:buChar char="•"/>
            </a:pPr>
            <a:endParaRPr lang="en-CA" dirty="0" smtClean="0"/>
          </a:p>
          <a:p>
            <a:pPr marL="109728" indent="0">
              <a:buNone/>
            </a:pPr>
            <a:endParaRPr lang="en-CA" dirty="0" smtClean="0"/>
          </a:p>
        </p:txBody>
      </p:sp>
      <p:sp>
        <p:nvSpPr>
          <p:cNvPr id="3" name="Title 2"/>
          <p:cNvSpPr>
            <a:spLocks noGrp="1"/>
          </p:cNvSpPr>
          <p:nvPr>
            <p:ph type="title"/>
          </p:nvPr>
        </p:nvSpPr>
        <p:spPr/>
        <p:txBody>
          <a:bodyPr>
            <a:normAutofit/>
          </a:bodyPr>
          <a:lstStyle/>
          <a:p>
            <a:r>
              <a:rPr lang="en-CA" sz="2800" dirty="0" smtClean="0"/>
              <a:t>Learning Objectives: </a:t>
            </a:r>
            <a:endParaRPr lang="en-CA" sz="2800" dirty="0"/>
          </a:p>
        </p:txBody>
      </p:sp>
    </p:spTree>
    <p:extLst>
      <p:ext uri="{BB962C8B-B14F-4D97-AF65-F5344CB8AC3E}">
        <p14:creationId xmlns:p14="http://schemas.microsoft.com/office/powerpoint/2010/main" val="3583022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CA" u="sng" dirty="0" smtClean="0"/>
              <a:t>It’s about change: </a:t>
            </a:r>
            <a:r>
              <a:rPr lang="en-CA" dirty="0" smtClean="0"/>
              <a:t>A belief that change can be managed for the betterment of the community. </a:t>
            </a:r>
          </a:p>
          <a:p>
            <a:r>
              <a:rPr lang="en-CA" dirty="0" smtClean="0"/>
              <a:t>Planners argue about public good.</a:t>
            </a:r>
          </a:p>
          <a:p>
            <a:r>
              <a:rPr lang="en-CA" dirty="0"/>
              <a:t>S</a:t>
            </a:r>
            <a:r>
              <a:rPr lang="en-CA" dirty="0" smtClean="0"/>
              <a:t>hared sentiment that the human environment can be improved. </a:t>
            </a:r>
          </a:p>
          <a:p>
            <a:r>
              <a:rPr lang="en-CA" dirty="0" smtClean="0"/>
              <a:t>Historic connections between planning and landscape architecture, public health and architecture/urban design. </a:t>
            </a:r>
          </a:p>
          <a:p>
            <a:r>
              <a:rPr lang="en-CA" dirty="0" smtClean="0"/>
              <a:t>Planning is a political process – not objective or value free.</a:t>
            </a:r>
          </a:p>
          <a:p>
            <a:r>
              <a:rPr lang="en-CA" dirty="0" smtClean="0"/>
              <a:t>The way planners think is affected by the changing nature of society. </a:t>
            </a:r>
          </a:p>
          <a:p>
            <a:endParaRPr lang="en-CA" dirty="0" smtClean="0"/>
          </a:p>
          <a:p>
            <a:endParaRPr lang="en-CA" dirty="0" smtClean="0"/>
          </a:p>
          <a:p>
            <a:pPr marL="109728" indent="0">
              <a:buNone/>
            </a:pPr>
            <a:endParaRPr lang="en-CA" dirty="0" smtClean="0"/>
          </a:p>
        </p:txBody>
      </p:sp>
      <p:sp>
        <p:nvSpPr>
          <p:cNvPr id="3" name="Title 2"/>
          <p:cNvSpPr>
            <a:spLocks noGrp="1"/>
          </p:cNvSpPr>
          <p:nvPr>
            <p:ph type="title"/>
          </p:nvPr>
        </p:nvSpPr>
        <p:spPr/>
        <p:txBody>
          <a:bodyPr/>
          <a:lstStyle/>
          <a:p>
            <a:r>
              <a:rPr lang="en-CA" dirty="0" smtClean="0"/>
              <a:t>The Context of Planning</a:t>
            </a:r>
            <a:endParaRPr lang="en-CA" dirty="0"/>
          </a:p>
        </p:txBody>
      </p:sp>
    </p:spTree>
    <p:extLst>
      <p:ext uri="{BB962C8B-B14F-4D97-AF65-F5344CB8AC3E}">
        <p14:creationId xmlns:p14="http://schemas.microsoft.com/office/powerpoint/2010/main" val="3381378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CA" dirty="0" smtClean="0"/>
              <a:t>Mirrors major social currents of the times</a:t>
            </a:r>
          </a:p>
          <a:p>
            <a:pPr marL="109728" indent="0">
              <a:buNone/>
            </a:pPr>
            <a:endParaRPr lang="en-CA" dirty="0"/>
          </a:p>
          <a:p>
            <a:pPr marL="109728" indent="0">
              <a:buNone/>
            </a:pPr>
            <a:r>
              <a:rPr lang="en-CA" dirty="0" smtClean="0"/>
              <a:t>Pre-Professional Times: </a:t>
            </a:r>
          </a:p>
          <a:p>
            <a:pPr marL="624078" indent="-514350">
              <a:buFont typeface="+mj-lt"/>
              <a:buAutoNum type="arabicPeriod"/>
            </a:pPr>
            <a:r>
              <a:rPr lang="en-CA" dirty="0" smtClean="0"/>
              <a:t>Original Indigenous Communities</a:t>
            </a:r>
          </a:p>
          <a:p>
            <a:pPr marL="624078" indent="-514350">
              <a:buFont typeface="+mj-lt"/>
              <a:buAutoNum type="arabicPeriod"/>
            </a:pPr>
            <a:r>
              <a:rPr lang="en-CA" dirty="0" smtClean="0"/>
              <a:t>European Colonial Settlement</a:t>
            </a:r>
          </a:p>
          <a:p>
            <a:pPr marL="624078" indent="-514350">
              <a:buFont typeface="+mj-lt"/>
              <a:buAutoNum type="arabicPeriod"/>
            </a:pPr>
            <a:r>
              <a:rPr lang="en-CA" dirty="0" smtClean="0"/>
              <a:t>Urban Reform Movements of the 19</a:t>
            </a:r>
            <a:r>
              <a:rPr lang="en-CA" baseline="30000" dirty="0" smtClean="0"/>
              <a:t>th</a:t>
            </a:r>
            <a:r>
              <a:rPr lang="en-CA" dirty="0" smtClean="0"/>
              <a:t> Century</a:t>
            </a:r>
          </a:p>
          <a:p>
            <a:pPr marL="109728" indent="0">
              <a:buNone/>
            </a:pPr>
            <a:endParaRPr lang="en-CA" dirty="0"/>
          </a:p>
          <a:p>
            <a:pPr marL="109728" indent="0">
              <a:buNone/>
            </a:pPr>
            <a:r>
              <a:rPr lang="en-CA" dirty="0" smtClean="0"/>
              <a:t>Post-Professional Times: </a:t>
            </a:r>
          </a:p>
          <a:p>
            <a:pPr marL="624078" indent="-514350">
              <a:buFont typeface="+mj-lt"/>
              <a:buAutoNum type="arabicPeriod"/>
            </a:pPr>
            <a:r>
              <a:rPr lang="en-CA" dirty="0" smtClean="0"/>
              <a:t>20</a:t>
            </a:r>
            <a:r>
              <a:rPr lang="en-CA" baseline="30000" dirty="0" smtClean="0"/>
              <a:t>th</a:t>
            </a:r>
            <a:r>
              <a:rPr lang="en-CA" dirty="0" smtClean="0"/>
              <a:t> Century: World War I, Boom Times, Depression, World War II, Reconstruction, Great Expectations, Consolidation &amp; Confrontation</a:t>
            </a:r>
          </a:p>
          <a:p>
            <a:pPr marL="624078" indent="-514350">
              <a:buFont typeface="+mj-lt"/>
              <a:buAutoNum type="arabicPeriod"/>
            </a:pPr>
            <a:r>
              <a:rPr lang="en-CA" dirty="0" smtClean="0"/>
              <a:t>The 80’s: Neo-Conservatism</a:t>
            </a:r>
          </a:p>
          <a:p>
            <a:pPr marL="624078" indent="-514350">
              <a:buFont typeface="+mj-lt"/>
              <a:buAutoNum type="arabicPeriod"/>
            </a:pPr>
            <a:r>
              <a:rPr lang="en-CA" dirty="0" smtClean="0"/>
              <a:t>The 90’s: Neo-Liberalism</a:t>
            </a:r>
          </a:p>
          <a:p>
            <a:pPr marL="624078" indent="-514350">
              <a:buFont typeface="+mj-lt"/>
              <a:buAutoNum type="arabicPeriod"/>
            </a:pPr>
            <a:r>
              <a:rPr lang="en-CA" dirty="0" smtClean="0"/>
              <a:t>21</a:t>
            </a:r>
            <a:r>
              <a:rPr lang="en-CA" baseline="30000" dirty="0" smtClean="0"/>
              <a:t>st</a:t>
            </a:r>
            <a:r>
              <a:rPr lang="en-CA" dirty="0" smtClean="0"/>
              <a:t> Century</a:t>
            </a:r>
          </a:p>
          <a:p>
            <a:pPr marL="109728" indent="0">
              <a:buNone/>
            </a:pPr>
            <a:endParaRPr lang="en-CA" dirty="0" smtClean="0"/>
          </a:p>
          <a:p>
            <a:endParaRPr lang="en-CA" dirty="0"/>
          </a:p>
        </p:txBody>
      </p:sp>
      <p:sp>
        <p:nvSpPr>
          <p:cNvPr id="3" name="Title 2"/>
          <p:cNvSpPr>
            <a:spLocks noGrp="1"/>
          </p:cNvSpPr>
          <p:nvPr>
            <p:ph type="title"/>
          </p:nvPr>
        </p:nvSpPr>
        <p:spPr/>
        <p:txBody>
          <a:bodyPr>
            <a:normAutofit fontScale="90000"/>
          </a:bodyPr>
          <a:lstStyle/>
          <a:p>
            <a:pPr algn="ctr"/>
            <a:r>
              <a:rPr lang="en-CA" dirty="0" smtClean="0"/>
              <a:t>Canadian Evolution of Professional Planning</a:t>
            </a:r>
            <a:endParaRPr lang="en-CA" dirty="0"/>
          </a:p>
        </p:txBody>
      </p:sp>
    </p:spTree>
    <p:extLst>
      <p:ext uri="{BB962C8B-B14F-4D97-AF65-F5344CB8AC3E}">
        <p14:creationId xmlns:p14="http://schemas.microsoft.com/office/powerpoint/2010/main" val="3949318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624078" indent="-514350">
              <a:buFont typeface="+mj-lt"/>
              <a:buAutoNum type="arabicPeriod"/>
            </a:pPr>
            <a:r>
              <a:rPr lang="en-CA" u="sng" dirty="0" smtClean="0"/>
              <a:t>Original Indigenous Communities: Pre-Contact</a:t>
            </a:r>
          </a:p>
          <a:p>
            <a:r>
              <a:rPr lang="en-CA" sz="2000" dirty="0" smtClean="0"/>
              <a:t>European settlers only began to arrive about 500 years ago</a:t>
            </a:r>
          </a:p>
          <a:p>
            <a:r>
              <a:rPr lang="en-CA" sz="2000" dirty="0" smtClean="0"/>
              <a:t>Canada was already inhabited by Indigenous people</a:t>
            </a:r>
          </a:p>
          <a:p>
            <a:r>
              <a:rPr lang="en-CA" sz="2000" dirty="0" smtClean="0"/>
              <a:t>Connections to land</a:t>
            </a:r>
            <a:r>
              <a:rPr lang="en-CA" sz="2000" dirty="0"/>
              <a:t> </a:t>
            </a:r>
            <a:r>
              <a:rPr lang="en-CA" sz="2000" dirty="0" smtClean="0"/>
              <a:t>- great detailed traditional ecological knowledge, local geographic and climate conditions</a:t>
            </a:r>
          </a:p>
          <a:p>
            <a:r>
              <a:rPr lang="en-CA" sz="2000" dirty="0" smtClean="0"/>
              <a:t>Knowledge passed on from generations to help communities survive across a vast landscape</a:t>
            </a:r>
          </a:p>
          <a:p>
            <a:r>
              <a:rPr lang="en-CA" sz="2000" dirty="0" smtClean="0"/>
              <a:t>People lived in more compact permanent settlements – </a:t>
            </a:r>
            <a:r>
              <a:rPr lang="en-CA" sz="2000" u="sng" dirty="0" smtClean="0"/>
              <a:t>Low Density Settlement Pattern</a:t>
            </a:r>
            <a:r>
              <a:rPr lang="en-CA" sz="2000" dirty="0" smtClean="0"/>
              <a:t>, travelled to follow food sources, moved sites depending on time of year, availability of supplies</a:t>
            </a:r>
          </a:p>
          <a:p>
            <a:r>
              <a:rPr lang="en-CA" sz="2000" dirty="0" smtClean="0"/>
              <a:t>Some areas flourished agriculturally (land clearing, crop production) and were planned to include crop storage facilities and palisades to protect food supplies</a:t>
            </a:r>
          </a:p>
          <a:p>
            <a:r>
              <a:rPr lang="en-CA" sz="2000" dirty="0" smtClean="0"/>
              <a:t>Very much in harmony </a:t>
            </a:r>
            <a:r>
              <a:rPr lang="en-CA" sz="2000" dirty="0"/>
              <a:t>with the carry capacity of the </a:t>
            </a:r>
            <a:r>
              <a:rPr lang="en-CA" sz="2000" dirty="0" smtClean="0"/>
              <a:t>territory</a:t>
            </a:r>
            <a:endParaRPr lang="en-CA" sz="2000" dirty="0"/>
          </a:p>
          <a:p>
            <a:endParaRPr lang="en-CA" sz="2000" dirty="0" smtClean="0"/>
          </a:p>
          <a:p>
            <a:endParaRPr lang="en-CA" sz="2000" dirty="0" smtClean="0"/>
          </a:p>
          <a:p>
            <a:endParaRPr lang="en-CA" sz="2000" dirty="0" smtClean="0"/>
          </a:p>
          <a:p>
            <a:endParaRPr lang="en-CA" dirty="0" smtClean="0"/>
          </a:p>
          <a:p>
            <a:endParaRPr lang="en-CA" dirty="0" smtClean="0"/>
          </a:p>
          <a:p>
            <a:endParaRPr lang="en-CA" dirty="0"/>
          </a:p>
        </p:txBody>
      </p:sp>
      <p:sp>
        <p:nvSpPr>
          <p:cNvPr id="3" name="Title 2"/>
          <p:cNvSpPr>
            <a:spLocks noGrp="1"/>
          </p:cNvSpPr>
          <p:nvPr>
            <p:ph type="title"/>
          </p:nvPr>
        </p:nvSpPr>
        <p:spPr/>
        <p:txBody>
          <a:bodyPr>
            <a:normAutofit fontScale="90000"/>
          </a:bodyPr>
          <a:lstStyle/>
          <a:p>
            <a:pPr algn="ctr"/>
            <a:r>
              <a:rPr lang="en-CA" dirty="0" smtClean="0"/>
              <a:t>Canadian Evolution </a:t>
            </a:r>
            <a:r>
              <a:rPr lang="en-CA" dirty="0"/>
              <a:t>of Professional </a:t>
            </a:r>
            <a:r>
              <a:rPr lang="en-CA" dirty="0" smtClean="0"/>
              <a:t>Planning: Pre-Professional Times</a:t>
            </a:r>
            <a:endParaRPr lang="en-CA" dirty="0"/>
          </a:p>
        </p:txBody>
      </p:sp>
    </p:spTree>
    <p:extLst>
      <p:ext uri="{BB962C8B-B14F-4D97-AF65-F5344CB8AC3E}">
        <p14:creationId xmlns:p14="http://schemas.microsoft.com/office/powerpoint/2010/main" val="2103397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marL="624078" indent="-514350">
              <a:buFont typeface="+mj-lt"/>
              <a:buAutoNum type="arabicPeriod" startAt="2"/>
            </a:pPr>
            <a:r>
              <a:rPr lang="en-CA" b="1" u="sng" dirty="0" smtClean="0"/>
              <a:t>Colonial Settlement Planning: 15</a:t>
            </a:r>
            <a:r>
              <a:rPr lang="en-CA" b="1" u="sng" baseline="30000" dirty="0" smtClean="0"/>
              <a:t>th</a:t>
            </a:r>
            <a:r>
              <a:rPr lang="en-CA" b="1" u="sng" dirty="0" smtClean="0"/>
              <a:t>-19</a:t>
            </a:r>
            <a:r>
              <a:rPr lang="en-CA" b="1" u="sng" baseline="30000" dirty="0" smtClean="0"/>
              <a:t>th</a:t>
            </a:r>
            <a:r>
              <a:rPr lang="en-CA" b="1" u="sng" dirty="0" smtClean="0"/>
              <a:t> Centuries</a:t>
            </a:r>
          </a:p>
          <a:p>
            <a:r>
              <a:rPr lang="en-CA" dirty="0" smtClean="0"/>
              <a:t>Exploration, defence, food production</a:t>
            </a:r>
          </a:p>
          <a:p>
            <a:r>
              <a:rPr lang="en-CA" dirty="0" smtClean="0"/>
              <a:t>At odds with Indigenous peoples</a:t>
            </a:r>
          </a:p>
          <a:p>
            <a:r>
              <a:rPr lang="en-CA" dirty="0" smtClean="0"/>
              <a:t>European colonization wiped out evidence of Indigenous settlement patterns and laid foundation for contemporary landscape (i.e. the location of forts, ports, canals, railways)</a:t>
            </a:r>
          </a:p>
          <a:p>
            <a:r>
              <a:rPr lang="en-CA" dirty="0" smtClean="0"/>
              <a:t>Typically larger fortified bastide towns adjacent to good water supplies and arable land to farm</a:t>
            </a:r>
          </a:p>
          <a:p>
            <a:r>
              <a:rPr lang="en-CA" dirty="0" smtClean="0"/>
              <a:t>A geometry to these original land surveys – shaping the form of urban and rural landscapes: dimensions of urban blocks, patterns or land development and siting of facilities</a:t>
            </a:r>
          </a:p>
          <a:p>
            <a:r>
              <a:rPr lang="en-CA" dirty="0" smtClean="0"/>
              <a:t>Important aspect – transportation (railways) superimposed over these patterns, laid out in haste</a:t>
            </a:r>
          </a:p>
          <a:p>
            <a:endParaRPr lang="en-CA" dirty="0" smtClean="0"/>
          </a:p>
          <a:p>
            <a:endParaRPr lang="en-CA" dirty="0" smtClean="0"/>
          </a:p>
          <a:p>
            <a:endParaRPr lang="en-CA" dirty="0"/>
          </a:p>
        </p:txBody>
      </p:sp>
      <p:sp>
        <p:nvSpPr>
          <p:cNvPr id="3" name="Title 2"/>
          <p:cNvSpPr>
            <a:spLocks noGrp="1"/>
          </p:cNvSpPr>
          <p:nvPr>
            <p:ph type="title"/>
          </p:nvPr>
        </p:nvSpPr>
        <p:spPr/>
        <p:txBody>
          <a:bodyPr>
            <a:normAutofit fontScale="90000"/>
          </a:bodyPr>
          <a:lstStyle/>
          <a:p>
            <a:pPr algn="ctr"/>
            <a:r>
              <a:rPr lang="en-CA" dirty="0" smtClean="0"/>
              <a:t>Canadian Evolution of Professional Planning: Pre-Professional Times</a:t>
            </a:r>
            <a:endParaRPr lang="en-CA" dirty="0"/>
          </a:p>
        </p:txBody>
      </p:sp>
    </p:spTree>
    <p:extLst>
      <p:ext uri="{BB962C8B-B14F-4D97-AF65-F5344CB8AC3E}">
        <p14:creationId xmlns:p14="http://schemas.microsoft.com/office/powerpoint/2010/main" val="40917520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pPr marL="624078" indent="-514350">
              <a:buFont typeface="+mj-lt"/>
              <a:buAutoNum type="arabicPeriod" startAt="3"/>
            </a:pPr>
            <a:r>
              <a:rPr lang="en-CA" b="1" u="sng" dirty="0" smtClean="0"/>
              <a:t>Urban Reform Movements: 1890-1914</a:t>
            </a:r>
          </a:p>
          <a:p>
            <a:r>
              <a:rPr lang="en-CA" dirty="0" smtClean="0"/>
              <a:t>Laid the foundation for the planning profession</a:t>
            </a:r>
          </a:p>
          <a:p>
            <a:r>
              <a:rPr lang="en-CA" dirty="0" smtClean="0"/>
              <a:t>Reaction to congestion and squalor of industrial cities, exploitation of natural resources, speculative subdivision of suburban land, corrupt municipal governments</a:t>
            </a:r>
          </a:p>
          <a:p>
            <a:r>
              <a:rPr lang="en-CA" dirty="0" smtClean="0"/>
              <a:t>Health advocates </a:t>
            </a:r>
            <a:r>
              <a:rPr lang="en-CA" dirty="0"/>
              <a:t>=</a:t>
            </a:r>
            <a:r>
              <a:rPr lang="en-CA" dirty="0" smtClean="0"/>
              <a:t> better understanding of germs, need for clean water, proper sanitation, fresh air, end of overcrowding of workers in dilapidated housing</a:t>
            </a:r>
          </a:p>
          <a:p>
            <a:r>
              <a:rPr lang="en-CA" dirty="0" smtClean="0"/>
              <a:t>Aided by other movements including sociological analysis of communities, parks and playgrounds movement, landscape architecture and North-American City Beautiful Movement</a:t>
            </a:r>
          </a:p>
        </p:txBody>
      </p:sp>
      <p:sp>
        <p:nvSpPr>
          <p:cNvPr id="3" name="Title 2"/>
          <p:cNvSpPr>
            <a:spLocks noGrp="1"/>
          </p:cNvSpPr>
          <p:nvPr>
            <p:ph type="title"/>
          </p:nvPr>
        </p:nvSpPr>
        <p:spPr/>
        <p:txBody>
          <a:bodyPr>
            <a:normAutofit fontScale="90000"/>
          </a:bodyPr>
          <a:lstStyle/>
          <a:p>
            <a:pPr algn="ctr"/>
            <a:r>
              <a:rPr lang="en-CA" dirty="0" smtClean="0"/>
              <a:t>Canadian Evolution of Professional Planning: Pre-Professional Times</a:t>
            </a:r>
            <a:endParaRPr lang="en-CA" dirty="0"/>
          </a:p>
        </p:txBody>
      </p:sp>
    </p:spTree>
    <p:extLst>
      <p:ext uri="{BB962C8B-B14F-4D97-AF65-F5344CB8AC3E}">
        <p14:creationId xmlns:p14="http://schemas.microsoft.com/office/powerpoint/2010/main" val="2918723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624078" indent="-514350">
              <a:buFont typeface="+mj-lt"/>
              <a:buAutoNum type="arabicPeriod" startAt="3"/>
            </a:pPr>
            <a:r>
              <a:rPr lang="en-CA" u="sng" dirty="0" smtClean="0"/>
              <a:t>Urban Reform Movements: 1890-1914 (</a:t>
            </a:r>
            <a:r>
              <a:rPr lang="en-CA" u="sng" dirty="0" err="1" smtClean="0"/>
              <a:t>con’t</a:t>
            </a:r>
            <a:r>
              <a:rPr lang="en-CA" u="sng" dirty="0"/>
              <a:t>)</a:t>
            </a:r>
            <a:endParaRPr lang="en-CA" u="sng" dirty="0" smtClean="0"/>
          </a:p>
          <a:p>
            <a:r>
              <a:rPr lang="en-CA" b="1" u="sng" dirty="0" smtClean="0"/>
              <a:t>Commission of Conservation:</a:t>
            </a:r>
            <a:r>
              <a:rPr lang="en-CA" dirty="0" smtClean="0"/>
              <a:t> Est. in 1909, provided Canadian governments with scientific advice on conservation of human and natural resources, published these results, provided planning legislation for Canada, planning and zoning for Town extensions but not for re-planning of existing uses. </a:t>
            </a:r>
            <a:endParaRPr lang="en-CA" dirty="0"/>
          </a:p>
        </p:txBody>
      </p:sp>
      <p:sp>
        <p:nvSpPr>
          <p:cNvPr id="3" name="Title 2"/>
          <p:cNvSpPr>
            <a:spLocks noGrp="1"/>
          </p:cNvSpPr>
          <p:nvPr>
            <p:ph type="title"/>
          </p:nvPr>
        </p:nvSpPr>
        <p:spPr/>
        <p:txBody>
          <a:bodyPr>
            <a:normAutofit fontScale="90000"/>
          </a:bodyPr>
          <a:lstStyle/>
          <a:p>
            <a:pPr algn="ctr"/>
            <a:r>
              <a:rPr lang="en-CA" dirty="0" smtClean="0"/>
              <a:t>Canadian Evolution of Professional Planning: Pre-Professional Times</a:t>
            </a:r>
            <a:endParaRPr lang="en-CA" dirty="0"/>
          </a:p>
        </p:txBody>
      </p:sp>
    </p:spTree>
    <p:extLst>
      <p:ext uri="{BB962C8B-B14F-4D97-AF65-F5344CB8AC3E}">
        <p14:creationId xmlns:p14="http://schemas.microsoft.com/office/powerpoint/2010/main" val="724546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624078" indent="-514350">
              <a:buFont typeface="+mj-lt"/>
              <a:buAutoNum type="arabicPeriod"/>
            </a:pPr>
            <a:r>
              <a:rPr lang="en-CA" sz="2400" dirty="0" smtClean="0"/>
              <a:t>20</a:t>
            </a:r>
            <a:r>
              <a:rPr lang="en-CA" sz="2400" baseline="30000" dirty="0" smtClean="0"/>
              <a:t>th</a:t>
            </a:r>
            <a:r>
              <a:rPr lang="en-CA" sz="2400" dirty="0" smtClean="0"/>
              <a:t> Century </a:t>
            </a:r>
          </a:p>
          <a:p>
            <a:pPr marL="109728" indent="0">
              <a:buNone/>
            </a:pPr>
            <a:endParaRPr lang="en-CA" dirty="0"/>
          </a:p>
        </p:txBody>
      </p:sp>
      <p:sp>
        <p:nvSpPr>
          <p:cNvPr id="3" name="Title 2"/>
          <p:cNvSpPr>
            <a:spLocks noGrp="1"/>
          </p:cNvSpPr>
          <p:nvPr>
            <p:ph type="title"/>
          </p:nvPr>
        </p:nvSpPr>
        <p:spPr/>
        <p:txBody>
          <a:bodyPr>
            <a:normAutofit fontScale="90000"/>
          </a:bodyPr>
          <a:lstStyle/>
          <a:p>
            <a:pPr algn="ctr"/>
            <a:r>
              <a:rPr lang="en-CA" dirty="0" smtClean="0"/>
              <a:t>Canadian Evolution of Professional Planning: Post-Professional Times</a:t>
            </a:r>
            <a:endParaRPr lang="en-CA" dirty="0"/>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806229"/>
            <a:ext cx="8712968" cy="50517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239409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624078" indent="-514350">
              <a:buFont typeface="+mj-lt"/>
              <a:buAutoNum type="arabicPeriod"/>
            </a:pPr>
            <a:r>
              <a:rPr lang="en-CA" sz="2400" u="sng" dirty="0" smtClean="0"/>
              <a:t>20</a:t>
            </a:r>
            <a:r>
              <a:rPr lang="en-CA" sz="2400" u="sng" baseline="30000" dirty="0" smtClean="0"/>
              <a:t>th</a:t>
            </a:r>
            <a:r>
              <a:rPr lang="en-CA" sz="2400" u="sng" dirty="0" smtClean="0"/>
              <a:t> Century Take Aways:</a:t>
            </a:r>
          </a:p>
          <a:p>
            <a:r>
              <a:rPr lang="en-CA" dirty="0" smtClean="0"/>
              <a:t>Role of Commission of Conservation continued, solidifying planning legislation and planning publications. </a:t>
            </a:r>
          </a:p>
          <a:p>
            <a:r>
              <a:rPr lang="en-CA" u="sng" dirty="0" smtClean="0"/>
              <a:t>Town Planning Institute of Canada (TPIC):</a:t>
            </a:r>
            <a:r>
              <a:rPr lang="en-CA" dirty="0" smtClean="0"/>
              <a:t> membership based professional organization</a:t>
            </a:r>
          </a:p>
          <a:p>
            <a:r>
              <a:rPr lang="en-CA" dirty="0" smtClean="0"/>
              <a:t>Cities established planning commissions for planning studies, zoning, town design and traffic planning</a:t>
            </a:r>
          </a:p>
          <a:p>
            <a:r>
              <a:rPr lang="en-CA" dirty="0" smtClean="0"/>
              <a:t>Published journals highlighted the virtues and economic necessity of planning and zoning and reported on planning progress all over the country, described overseas achievements in planning. </a:t>
            </a:r>
          </a:p>
          <a:p>
            <a:endParaRPr lang="en-CA" dirty="0" smtClean="0"/>
          </a:p>
          <a:p>
            <a:endParaRPr lang="en-CA" dirty="0"/>
          </a:p>
        </p:txBody>
      </p:sp>
      <p:sp>
        <p:nvSpPr>
          <p:cNvPr id="3" name="Title 2"/>
          <p:cNvSpPr>
            <a:spLocks noGrp="1"/>
          </p:cNvSpPr>
          <p:nvPr>
            <p:ph type="title"/>
          </p:nvPr>
        </p:nvSpPr>
        <p:spPr/>
        <p:txBody>
          <a:bodyPr>
            <a:normAutofit fontScale="90000"/>
          </a:bodyPr>
          <a:lstStyle/>
          <a:p>
            <a:pPr algn="ctr"/>
            <a:r>
              <a:rPr lang="en-CA" dirty="0" smtClean="0"/>
              <a:t>Canadian Evolution of Professional Planning: Post-Professional Times</a:t>
            </a:r>
            <a:endParaRPr lang="en-CA" dirty="0"/>
          </a:p>
        </p:txBody>
      </p:sp>
    </p:spTree>
    <p:extLst>
      <p:ext uri="{BB962C8B-B14F-4D97-AF65-F5344CB8AC3E}">
        <p14:creationId xmlns:p14="http://schemas.microsoft.com/office/powerpoint/2010/main" val="1666326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marL="624078" indent="-514350">
              <a:buFont typeface="+mj-lt"/>
              <a:buAutoNum type="arabicPeriod"/>
            </a:pPr>
            <a:r>
              <a:rPr lang="en-CA" sz="2400" u="sng" dirty="0" smtClean="0"/>
              <a:t>20</a:t>
            </a:r>
            <a:r>
              <a:rPr lang="en-CA" sz="2400" u="sng" baseline="30000" dirty="0" smtClean="0"/>
              <a:t>th</a:t>
            </a:r>
            <a:r>
              <a:rPr lang="en-CA" sz="2400" u="sng" dirty="0" smtClean="0"/>
              <a:t> Century Take Aways:</a:t>
            </a:r>
          </a:p>
          <a:p>
            <a:r>
              <a:rPr lang="en-CA" dirty="0" smtClean="0"/>
              <a:t>Three Main Events from the Depression (1930s)</a:t>
            </a:r>
          </a:p>
          <a:p>
            <a:pPr marL="681228" indent="-571500">
              <a:buFont typeface="+mj-lt"/>
              <a:buAutoNum type="romanLcPeriod"/>
            </a:pPr>
            <a:r>
              <a:rPr lang="en-CA" u="sng" dirty="0" smtClean="0"/>
              <a:t>Unemployment Relief Program: </a:t>
            </a:r>
            <a:r>
              <a:rPr lang="en-CA" dirty="0" smtClean="0"/>
              <a:t>infrastructure construction - roads, bridges, waterworks, parks</a:t>
            </a:r>
          </a:p>
          <a:p>
            <a:pPr marL="681228" indent="-571500">
              <a:buFont typeface="+mj-lt"/>
              <a:buAutoNum type="romanLcPeriod"/>
            </a:pPr>
            <a:r>
              <a:rPr lang="en-CA" u="sng" dirty="0" smtClean="0"/>
              <a:t>Prairie Farm Rehabilitation Administration: </a:t>
            </a:r>
            <a:r>
              <a:rPr lang="en-CA" dirty="0" smtClean="0"/>
              <a:t>spurred by drought, promoted soil and water conservation, good cropping practices, scientific irrigation. </a:t>
            </a:r>
          </a:p>
          <a:p>
            <a:pPr marL="681228" indent="-571500">
              <a:buFont typeface="+mj-lt"/>
              <a:buAutoNum type="romanLcPeriod"/>
            </a:pPr>
            <a:r>
              <a:rPr lang="en-CA" u="sng" dirty="0" smtClean="0"/>
              <a:t>Intro to Social Welfare</a:t>
            </a:r>
            <a:r>
              <a:rPr lang="en-CA" dirty="0" smtClean="0"/>
              <a:t>: advocates for the poor, improvements to housing, overcrowding, juvenile delinquency, </a:t>
            </a:r>
            <a:r>
              <a:rPr lang="en-CA" i="1" dirty="0" smtClean="0"/>
              <a:t>‘Social Planning for Canada’</a:t>
            </a:r>
            <a:r>
              <a:rPr lang="en-CA" dirty="0"/>
              <a:t> </a:t>
            </a:r>
            <a:r>
              <a:rPr lang="en-CA" dirty="0" smtClean="0"/>
              <a:t> analyzing social conditions, prescribing health care, town planning, social housing. National Housing Act to make housing more affordable. </a:t>
            </a:r>
          </a:p>
          <a:p>
            <a:r>
              <a:rPr lang="en-CA" dirty="0" smtClean="0"/>
              <a:t>Post-War Reconstruction (after WWII, early 40s)– major national effort to undertake social improvement in housing, planning and public education.</a:t>
            </a:r>
          </a:p>
          <a:p>
            <a:endParaRPr lang="en-CA" dirty="0" smtClean="0"/>
          </a:p>
          <a:p>
            <a:pPr marL="109728" indent="0">
              <a:buNone/>
            </a:pPr>
            <a:endParaRPr lang="en-CA" dirty="0" smtClean="0"/>
          </a:p>
          <a:p>
            <a:endParaRPr lang="en-CA" dirty="0"/>
          </a:p>
        </p:txBody>
      </p:sp>
      <p:sp>
        <p:nvSpPr>
          <p:cNvPr id="3" name="Title 2"/>
          <p:cNvSpPr>
            <a:spLocks noGrp="1"/>
          </p:cNvSpPr>
          <p:nvPr>
            <p:ph type="title"/>
          </p:nvPr>
        </p:nvSpPr>
        <p:spPr/>
        <p:txBody>
          <a:bodyPr>
            <a:normAutofit fontScale="90000"/>
          </a:bodyPr>
          <a:lstStyle/>
          <a:p>
            <a:pPr algn="ctr"/>
            <a:r>
              <a:rPr lang="en-CA" dirty="0" smtClean="0"/>
              <a:t>Canadian Evolution of Professional Planning: Post-Professional Times</a:t>
            </a:r>
            <a:endParaRPr lang="en-CA" dirty="0"/>
          </a:p>
        </p:txBody>
      </p:sp>
    </p:spTree>
    <p:extLst>
      <p:ext uri="{BB962C8B-B14F-4D97-AF65-F5344CB8AC3E}">
        <p14:creationId xmlns:p14="http://schemas.microsoft.com/office/powerpoint/2010/main" val="3234001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pPr marL="624078" indent="-514350">
              <a:buFont typeface="+mj-lt"/>
              <a:buAutoNum type="arabicPeriod"/>
            </a:pPr>
            <a:r>
              <a:rPr lang="en-CA" sz="2400" u="sng" dirty="0" smtClean="0"/>
              <a:t>20</a:t>
            </a:r>
            <a:r>
              <a:rPr lang="en-CA" sz="2400" u="sng" baseline="30000" dirty="0" smtClean="0"/>
              <a:t>th</a:t>
            </a:r>
            <a:r>
              <a:rPr lang="en-CA" sz="2400" u="sng" dirty="0" smtClean="0"/>
              <a:t> Century Take Aways:</a:t>
            </a:r>
          </a:p>
          <a:p>
            <a:r>
              <a:rPr lang="en-CA" u="sng" dirty="0" smtClean="0"/>
              <a:t>Canada Mortgage and Housing Corporation (CMCH): </a:t>
            </a:r>
            <a:r>
              <a:rPr lang="en-CA" dirty="0" smtClean="0"/>
              <a:t>promoted housing and planning, planning education and research, public awareness, direct lending to the public, municipal cost-sharing urban renewal, public housing, loans for sewage treatment, recruited planners and promoted a modernist layout and design. </a:t>
            </a:r>
          </a:p>
          <a:p>
            <a:r>
              <a:rPr lang="en-CA" u="sng" dirty="0" smtClean="0"/>
              <a:t>Community Planning Association of Canada (CPAC): </a:t>
            </a:r>
            <a:r>
              <a:rPr lang="en-CA" dirty="0" smtClean="0"/>
              <a:t>founded by CMCH, promoted planning ideas, brought together planning advocates who lobbied for new provincial legislation and municipal planning commissions, funding for universities, research and education. </a:t>
            </a:r>
          </a:p>
          <a:p>
            <a:endParaRPr lang="en-CA" dirty="0" smtClean="0"/>
          </a:p>
          <a:p>
            <a:endParaRPr lang="en-CA" dirty="0" smtClean="0"/>
          </a:p>
          <a:p>
            <a:pPr marL="109728" indent="0">
              <a:buNone/>
            </a:pPr>
            <a:endParaRPr lang="en-CA" dirty="0" smtClean="0"/>
          </a:p>
          <a:p>
            <a:endParaRPr lang="en-CA" dirty="0"/>
          </a:p>
        </p:txBody>
      </p:sp>
      <p:sp>
        <p:nvSpPr>
          <p:cNvPr id="3" name="Title 2"/>
          <p:cNvSpPr>
            <a:spLocks noGrp="1"/>
          </p:cNvSpPr>
          <p:nvPr>
            <p:ph type="title"/>
          </p:nvPr>
        </p:nvSpPr>
        <p:spPr/>
        <p:txBody>
          <a:bodyPr>
            <a:normAutofit fontScale="90000"/>
          </a:bodyPr>
          <a:lstStyle/>
          <a:p>
            <a:pPr algn="ctr"/>
            <a:r>
              <a:rPr lang="en-CA" dirty="0" smtClean="0"/>
              <a:t>Canadian Evolution of Professional Planning: Post-Professional Times</a:t>
            </a:r>
            <a:endParaRPr lang="en-CA" dirty="0"/>
          </a:p>
        </p:txBody>
      </p:sp>
    </p:spTree>
    <p:extLst>
      <p:ext uri="{BB962C8B-B14F-4D97-AF65-F5344CB8AC3E}">
        <p14:creationId xmlns:p14="http://schemas.microsoft.com/office/powerpoint/2010/main" val="40813668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62500" lnSpcReduction="20000"/>
          </a:bodyPr>
          <a:lstStyle/>
          <a:p>
            <a:pPr marL="624078" indent="-514350">
              <a:buFont typeface="+mj-lt"/>
              <a:buAutoNum type="arabicPeriod"/>
            </a:pPr>
            <a:r>
              <a:rPr lang="en-CA" sz="2400" dirty="0" smtClean="0"/>
              <a:t>20</a:t>
            </a:r>
            <a:r>
              <a:rPr lang="en-CA" sz="2400" baseline="30000" dirty="0" smtClean="0"/>
              <a:t>th</a:t>
            </a:r>
            <a:r>
              <a:rPr lang="en-CA" sz="2400" dirty="0" smtClean="0"/>
              <a:t> Century Take Aways:</a:t>
            </a:r>
          </a:p>
          <a:p>
            <a:r>
              <a:rPr lang="en-CA" dirty="0" smtClean="0"/>
              <a:t>Rapid urbanization and resource management (1940s) – creation of metropolitan and regional planning</a:t>
            </a:r>
          </a:p>
          <a:p>
            <a:r>
              <a:rPr lang="en-CA" dirty="0" smtClean="0"/>
              <a:t>Systemization of the planning process (50s &amp; 60s)– use of scientific analysts and application of objective judgement to solve planning issues = </a:t>
            </a:r>
            <a:r>
              <a:rPr lang="en-CA" u="sng" dirty="0" smtClean="0"/>
              <a:t>Rational Method </a:t>
            </a:r>
          </a:p>
          <a:p>
            <a:r>
              <a:rPr lang="en-CA" dirty="0" smtClean="0"/>
              <a:t>Redevelopment of central areas for commercial or public purposes</a:t>
            </a:r>
          </a:p>
          <a:p>
            <a:r>
              <a:rPr lang="en-CA" dirty="0" smtClean="0"/>
              <a:t>Wide array of University planning programs</a:t>
            </a:r>
          </a:p>
          <a:p>
            <a:r>
              <a:rPr lang="en-CA" u="sng" dirty="0" smtClean="0"/>
              <a:t>Environmentalism (60s &amp; 70s):</a:t>
            </a:r>
            <a:r>
              <a:rPr lang="en-CA" dirty="0" smtClean="0"/>
              <a:t> Consider impacts of a project before development – a new concept</a:t>
            </a:r>
          </a:p>
          <a:p>
            <a:r>
              <a:rPr lang="en-CA" u="sng" dirty="0" smtClean="0"/>
              <a:t>Neo-Conservatism</a:t>
            </a:r>
            <a:r>
              <a:rPr lang="en-CA" dirty="0" smtClean="0"/>
              <a:t> (80s-90s): industrial restructuring, job loss, increased crime rates, fiscal crises, globalization of the economy. </a:t>
            </a:r>
          </a:p>
          <a:p>
            <a:pPr marL="109728" indent="0">
              <a:buNone/>
            </a:pPr>
            <a:r>
              <a:rPr lang="en-CA" dirty="0" smtClean="0"/>
              <a:t>Re-Urbanization: Reuse old industrial districts or buildings (brownfields), railyards and former harbour lands for residential buildings, condos, offices, shops. </a:t>
            </a:r>
          </a:p>
          <a:p>
            <a:pPr marL="109728" indent="0">
              <a:buNone/>
            </a:pPr>
            <a:r>
              <a:rPr lang="en-CA" dirty="0" smtClean="0"/>
              <a:t>Sustainable Development: More global traction than environmentalism, led to policy changes, spurred global warming, climate change, ozone layer hole. </a:t>
            </a:r>
            <a:endParaRPr lang="en-CA" u="sng" dirty="0" smtClean="0"/>
          </a:p>
          <a:p>
            <a:endParaRPr lang="en-CA" u="sng" dirty="0" smtClean="0"/>
          </a:p>
          <a:p>
            <a:pPr marL="109728" indent="0">
              <a:buNone/>
            </a:pPr>
            <a:endParaRPr lang="en-CA" dirty="0" smtClean="0"/>
          </a:p>
          <a:p>
            <a:endParaRPr lang="en-CA" dirty="0" smtClean="0"/>
          </a:p>
          <a:p>
            <a:pPr marL="109728" indent="0">
              <a:buNone/>
            </a:pPr>
            <a:endParaRPr lang="en-CA" dirty="0" smtClean="0"/>
          </a:p>
          <a:p>
            <a:endParaRPr lang="en-CA" dirty="0"/>
          </a:p>
        </p:txBody>
      </p:sp>
      <p:sp>
        <p:nvSpPr>
          <p:cNvPr id="3" name="Title 2"/>
          <p:cNvSpPr>
            <a:spLocks noGrp="1"/>
          </p:cNvSpPr>
          <p:nvPr>
            <p:ph type="title"/>
          </p:nvPr>
        </p:nvSpPr>
        <p:spPr/>
        <p:txBody>
          <a:bodyPr>
            <a:normAutofit fontScale="90000"/>
          </a:bodyPr>
          <a:lstStyle/>
          <a:p>
            <a:pPr algn="ctr"/>
            <a:r>
              <a:rPr lang="en-CA" dirty="0" smtClean="0"/>
              <a:t>Canadian Evolution of Professional Planning: Post-Professional Times</a:t>
            </a:r>
            <a:endParaRPr lang="en-CA" dirty="0"/>
          </a:p>
        </p:txBody>
      </p:sp>
    </p:spTree>
    <p:extLst>
      <p:ext uri="{BB962C8B-B14F-4D97-AF65-F5344CB8AC3E}">
        <p14:creationId xmlns:p14="http://schemas.microsoft.com/office/powerpoint/2010/main" val="77642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pPr marL="624078" indent="-514350">
              <a:buFont typeface="+mj-lt"/>
              <a:buAutoNum type="arabicPeriod"/>
            </a:pPr>
            <a:r>
              <a:rPr lang="en-CA" sz="2400" dirty="0" smtClean="0"/>
              <a:t>20</a:t>
            </a:r>
            <a:r>
              <a:rPr lang="en-CA" sz="2400" baseline="30000" dirty="0" smtClean="0"/>
              <a:t>th</a:t>
            </a:r>
            <a:r>
              <a:rPr lang="en-CA" sz="2400" dirty="0" smtClean="0"/>
              <a:t> Century Take Aways:</a:t>
            </a:r>
          </a:p>
          <a:p>
            <a:r>
              <a:rPr lang="en-CA" u="sng" dirty="0" smtClean="0"/>
              <a:t>Neo-Liberalism &amp; Globalization (90s): </a:t>
            </a:r>
            <a:r>
              <a:rPr lang="en-CA" dirty="0" smtClean="0"/>
              <a:t>A context of deregulation, privatization, cost-recovery, government restructuring, profit over service and over equality of opportunity. Professional ethics became a major issue at the time. </a:t>
            </a:r>
          </a:p>
          <a:p>
            <a:pPr marL="109728" indent="0">
              <a:buNone/>
            </a:pPr>
            <a:r>
              <a:rPr lang="en-CA" dirty="0" smtClean="0"/>
              <a:t>New Urbanism: neo-traditional neighbourhoods (environmental, transit friendly) began to out perform conventional suburban developments. Transferred into cities where areas around major transit stations were identified as growth corridors for nodes of densification. </a:t>
            </a:r>
          </a:p>
          <a:p>
            <a:pPr marL="109728" indent="0">
              <a:buNone/>
            </a:pPr>
            <a:r>
              <a:rPr lang="en-CA" dirty="0" smtClean="0"/>
              <a:t>Smart Growth: combines inner city renewal, suburban retrofitting, regional infrastructure planning and protection of sensitive environments in rural areas. Emphasis on infrastructure efficiency and growth management, sometimes tied into watershed planning. </a:t>
            </a:r>
          </a:p>
          <a:p>
            <a:pPr marL="109728" indent="0">
              <a:buNone/>
            </a:pPr>
            <a:endParaRPr lang="en-CA" dirty="0" smtClean="0"/>
          </a:p>
          <a:p>
            <a:endParaRPr lang="en-CA" dirty="0"/>
          </a:p>
        </p:txBody>
      </p:sp>
      <p:sp>
        <p:nvSpPr>
          <p:cNvPr id="3" name="Title 2"/>
          <p:cNvSpPr>
            <a:spLocks noGrp="1"/>
          </p:cNvSpPr>
          <p:nvPr>
            <p:ph type="title"/>
          </p:nvPr>
        </p:nvSpPr>
        <p:spPr/>
        <p:txBody>
          <a:bodyPr>
            <a:normAutofit fontScale="90000"/>
          </a:bodyPr>
          <a:lstStyle/>
          <a:p>
            <a:pPr algn="ctr"/>
            <a:r>
              <a:rPr lang="en-CA" dirty="0" smtClean="0"/>
              <a:t>Canadian Evolution of Professional Planning: Post-Professional Times</a:t>
            </a:r>
            <a:endParaRPr lang="en-CA" dirty="0"/>
          </a:p>
        </p:txBody>
      </p:sp>
    </p:spTree>
    <p:extLst>
      <p:ext uri="{BB962C8B-B14F-4D97-AF65-F5344CB8AC3E}">
        <p14:creationId xmlns:p14="http://schemas.microsoft.com/office/powerpoint/2010/main" val="36192166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624078" indent="-514350">
              <a:buFont typeface="+mj-lt"/>
              <a:buAutoNum type="arabicPeriod" startAt="2"/>
            </a:pPr>
            <a:r>
              <a:rPr lang="en-CA" dirty="0" smtClean="0"/>
              <a:t>21</a:t>
            </a:r>
            <a:r>
              <a:rPr lang="en-CA" baseline="30000" dirty="0" smtClean="0"/>
              <a:t>st</a:t>
            </a:r>
            <a:r>
              <a:rPr lang="en-CA" dirty="0" smtClean="0"/>
              <a:t> Century </a:t>
            </a:r>
          </a:p>
          <a:p>
            <a:r>
              <a:rPr lang="en-CA" u="sng" dirty="0" smtClean="0"/>
              <a:t>Images of the City: </a:t>
            </a:r>
            <a:r>
              <a:rPr lang="en-CA" dirty="0" smtClean="0"/>
              <a:t>gentrified inner cities, suburban retrofitting, disaster recovery, resilient cities, smart cities. </a:t>
            </a:r>
          </a:p>
          <a:p>
            <a:r>
              <a:rPr lang="en-CA" u="sng" dirty="0" smtClean="0"/>
              <a:t>Major Planning Activities: </a:t>
            </a:r>
            <a:r>
              <a:rPr lang="en-CA" dirty="0" smtClean="0"/>
              <a:t>Transit planning, brownfield &amp; </a:t>
            </a:r>
            <a:r>
              <a:rPr lang="en-CA" dirty="0" err="1" smtClean="0"/>
              <a:t>greyfield</a:t>
            </a:r>
            <a:r>
              <a:rPr lang="en-CA" dirty="0" smtClean="0"/>
              <a:t> redevelopment, active transportation, public housing revitalization, intensification &amp; mixed use. </a:t>
            </a:r>
          </a:p>
          <a:p>
            <a:r>
              <a:rPr lang="en-CA" u="sng" dirty="0" smtClean="0"/>
              <a:t>Planning Styles: </a:t>
            </a:r>
            <a:r>
              <a:rPr lang="en-CA" dirty="0" smtClean="0"/>
              <a:t>Communicative &amp; collaborative planning, sprawl repair/</a:t>
            </a:r>
            <a:r>
              <a:rPr lang="en-CA" dirty="0" err="1" smtClean="0"/>
              <a:t>reurbanism</a:t>
            </a:r>
            <a:r>
              <a:rPr lang="en-CA" dirty="0" smtClean="0"/>
              <a:t>, landscape urbanism, climate change mitigation &amp; adaption, long-range scenario planning. </a:t>
            </a:r>
            <a:endParaRPr lang="en-CA" dirty="0"/>
          </a:p>
        </p:txBody>
      </p:sp>
      <p:sp>
        <p:nvSpPr>
          <p:cNvPr id="3" name="Title 2"/>
          <p:cNvSpPr>
            <a:spLocks noGrp="1"/>
          </p:cNvSpPr>
          <p:nvPr>
            <p:ph type="title"/>
          </p:nvPr>
        </p:nvSpPr>
        <p:spPr/>
        <p:txBody>
          <a:bodyPr>
            <a:normAutofit fontScale="90000"/>
          </a:bodyPr>
          <a:lstStyle/>
          <a:p>
            <a:pPr algn="ctr"/>
            <a:r>
              <a:rPr lang="en-CA" dirty="0" smtClean="0"/>
              <a:t>Canadian Evolution of Professional Planning: Post-Professional Times</a:t>
            </a:r>
            <a:endParaRPr lang="en-CA" dirty="0"/>
          </a:p>
        </p:txBody>
      </p:sp>
    </p:spTree>
    <p:extLst>
      <p:ext uri="{BB962C8B-B14F-4D97-AF65-F5344CB8AC3E}">
        <p14:creationId xmlns:p14="http://schemas.microsoft.com/office/powerpoint/2010/main" val="10348380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62500" lnSpcReduction="20000"/>
          </a:bodyPr>
          <a:lstStyle/>
          <a:p>
            <a:pPr marL="624078" indent="-514350">
              <a:buFont typeface="+mj-lt"/>
              <a:buAutoNum type="arabicPeriod"/>
            </a:pPr>
            <a:r>
              <a:rPr lang="en-CA" dirty="0"/>
              <a:t>Canadian Institute of Planners (CIP</a:t>
            </a:r>
            <a:r>
              <a:rPr lang="en-CA" dirty="0" smtClean="0"/>
              <a:t>): </a:t>
            </a:r>
          </a:p>
          <a:p>
            <a:pPr marL="109728" indent="0">
              <a:buNone/>
            </a:pPr>
            <a:r>
              <a:rPr lang="en-CA" dirty="0" smtClean="0"/>
              <a:t>Works on behalf of over 7,000 planning professionals nationally as the voice of Canada’s planning community since 1909. Members work in both the public and private sectors across fields such as land use planning, environmental resource management, land development, heritage conservation, social planning, transportation planning and economic development. CIP advocates for planners nationally and internationally and provides membership services that help planners advance their careers.  </a:t>
            </a:r>
            <a:endParaRPr lang="en-CA" dirty="0"/>
          </a:p>
          <a:p>
            <a:pPr marL="109728" indent="0">
              <a:buNone/>
            </a:pPr>
            <a:endParaRPr lang="en-CA" dirty="0"/>
          </a:p>
          <a:p>
            <a:pPr marL="624078" indent="-514350">
              <a:buFont typeface="+mj-lt"/>
              <a:buAutoNum type="arabicPeriod" startAt="2"/>
            </a:pPr>
            <a:r>
              <a:rPr lang="en-CA" dirty="0"/>
              <a:t>Ontario Professional Planners Institution (OPPI</a:t>
            </a:r>
            <a:r>
              <a:rPr lang="en-CA" dirty="0" smtClean="0"/>
              <a:t>):</a:t>
            </a:r>
          </a:p>
          <a:p>
            <a:pPr marL="109728" indent="0">
              <a:buNone/>
            </a:pPr>
            <a:r>
              <a:rPr lang="en-CA" dirty="0" smtClean="0"/>
              <a:t>The recognized voice of RPPs and the planning profession in Ontario, advocates for the best planning practices to inform choices and inspire communities in the public interest, OPPI has the mandate under the Ontario Professional Planners Institute Act to grant the RPP designation, govern the rights and responsibilities of its members, set academic, experience and examination requirements for membership. Not-for-profit, funded by membership fees, program and activity revenues. </a:t>
            </a:r>
            <a:endParaRPr lang="en-CA" dirty="0"/>
          </a:p>
          <a:p>
            <a:endParaRPr lang="en-CA" dirty="0"/>
          </a:p>
        </p:txBody>
      </p:sp>
      <p:sp>
        <p:nvSpPr>
          <p:cNvPr id="3" name="Title 2"/>
          <p:cNvSpPr>
            <a:spLocks noGrp="1"/>
          </p:cNvSpPr>
          <p:nvPr>
            <p:ph type="title"/>
          </p:nvPr>
        </p:nvSpPr>
        <p:spPr/>
        <p:txBody>
          <a:bodyPr/>
          <a:lstStyle/>
          <a:p>
            <a:r>
              <a:rPr lang="en-CA" dirty="0" smtClean="0"/>
              <a:t>Planning as a Profession</a:t>
            </a:r>
            <a:endParaRPr lang="en-CA" dirty="0"/>
          </a:p>
        </p:txBody>
      </p:sp>
    </p:spTree>
    <p:extLst>
      <p:ext uri="{BB962C8B-B14F-4D97-AF65-F5344CB8AC3E}">
        <p14:creationId xmlns:p14="http://schemas.microsoft.com/office/powerpoint/2010/main" val="346058951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2077</TotalTime>
  <Words>1444</Words>
  <Application>Microsoft Office PowerPoint</Application>
  <PresentationFormat>On-screen Show (4:3)</PresentationFormat>
  <Paragraphs>120</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Lucida Sans Unicode</vt:lpstr>
      <vt:lpstr>Verdana</vt:lpstr>
      <vt:lpstr>Wingdings 2</vt:lpstr>
      <vt:lpstr>Wingdings 3</vt:lpstr>
      <vt:lpstr>Concourse</vt:lpstr>
      <vt:lpstr>Canadian Planning Histories</vt:lpstr>
      <vt:lpstr>Learning Objectives: </vt:lpstr>
      <vt:lpstr>The Context of Planning</vt:lpstr>
      <vt:lpstr>Canadian Evolution of Professional Planning</vt:lpstr>
      <vt:lpstr>Canadian Evolution of Professional Planning: Pre-Professional Times</vt:lpstr>
      <vt:lpstr>Canadian Evolution of Professional Planning: Pre-Professional Times</vt:lpstr>
      <vt:lpstr>Canadian Evolution of Professional Planning: Pre-Professional Times</vt:lpstr>
      <vt:lpstr>Canadian Evolution of Professional Planning: Pre-Professional Times</vt:lpstr>
      <vt:lpstr>Canadian Evolution of Professional Planning: Post-Professional Times</vt:lpstr>
      <vt:lpstr>Canadian Evolution of Professional Planning: Post-Professional Times</vt:lpstr>
      <vt:lpstr>Canadian Evolution of Professional Planning: Post-Professional Times</vt:lpstr>
      <vt:lpstr>Canadian Evolution of Professional Planning: Post-Professional Times</vt:lpstr>
      <vt:lpstr>Canadian Evolution of Professional Planning: Post-Professional Times</vt:lpstr>
      <vt:lpstr>Canadian Evolution of Professional Planning: Post-Professional Times</vt:lpstr>
      <vt:lpstr>Canadian Evolution of Professional Planning: Post-Professional Times</vt:lpstr>
      <vt:lpstr>Planning as a Profession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Canadian Planning Histories</dc:title>
  <dc:creator>Jennifer Dawson</dc:creator>
  <cp:lastModifiedBy>Bob Hayward</cp:lastModifiedBy>
  <cp:revision>26</cp:revision>
  <dcterms:created xsi:type="dcterms:W3CDTF">2019-07-31T14:24:36Z</dcterms:created>
  <dcterms:modified xsi:type="dcterms:W3CDTF">2020-09-14T14:17:13Z</dcterms:modified>
</cp:coreProperties>
</file>